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70" r:id="rId5"/>
    <p:sldId id="260" r:id="rId6"/>
    <p:sldId id="261" r:id="rId7"/>
    <p:sldId id="269" r:id="rId8"/>
    <p:sldId id="267" r:id="rId9"/>
    <p:sldId id="263" r:id="rId10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6AE541E-70D4-4585-8B60-458FE218AF49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1BC46C2-2D1D-4AC3-A5F7-C4A53B2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2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6926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0004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3081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6159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A772FC-DCE4-4252-BD52-DA291AB18111}" type="slidenum">
              <a:rPr lang="nl-NL" altLang="nl-NL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595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6926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0004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3081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6159" indent="-24153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A772FC-DCE4-4252-BD52-DA291AB18111}" type="slidenum">
              <a:rPr lang="nl-NL" altLang="nl-NL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944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nl-NL" smtClean="0"/>
          </a:p>
        </p:txBody>
      </p:sp>
      <p:sp>
        <p:nvSpPr>
          <p:cNvPr id="604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244441-0999-4C1E-A66B-C3C2ECF7951D}" type="slidenum">
              <a:rPr lang="nl-NL" altLang="nl-NL"/>
              <a:pPr eaLnBrk="1" hangingPunct="1"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572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89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11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6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33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19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16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07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56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60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72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50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E4E6-9CDE-477F-9705-173017C04707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B7AE-D2C1-4517-B257-9F5C7CF42C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8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66655"/>
            <a:ext cx="9144000" cy="669109"/>
          </a:xfrm>
        </p:spPr>
        <p:txBody>
          <a:bodyPr>
            <a:normAutofit/>
          </a:bodyPr>
          <a:lstStyle/>
          <a:p>
            <a:r>
              <a:rPr lang="nl-NL" sz="4000" dirty="0" err="1" smtClean="0">
                <a:solidFill>
                  <a:srgbClr val="0070C0"/>
                </a:solidFill>
                <a:latin typeface="+mn-lt"/>
              </a:rPr>
              <a:t>Indulgence</a:t>
            </a:r>
            <a:r>
              <a:rPr lang="nl-NL" sz="4000" dirty="0" smtClean="0">
                <a:solidFill>
                  <a:srgbClr val="0070C0"/>
                </a:solidFill>
                <a:latin typeface="+mn-lt"/>
              </a:rPr>
              <a:t> versus </a:t>
            </a:r>
            <a:r>
              <a:rPr lang="nl-NL" sz="4000" dirty="0" err="1" smtClean="0">
                <a:solidFill>
                  <a:srgbClr val="0070C0"/>
                </a:solidFill>
                <a:latin typeface="+mn-lt"/>
              </a:rPr>
              <a:t>Restraint</a:t>
            </a:r>
            <a:r>
              <a:rPr lang="nl-NL" sz="4000" dirty="0" smtClean="0">
                <a:solidFill>
                  <a:srgbClr val="0070C0"/>
                </a:solidFill>
                <a:latin typeface="+mn-lt"/>
              </a:rPr>
              <a:t> in 10 minutes</a:t>
            </a:r>
            <a:endParaRPr lang="nl-NL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Geert Hofstede</a:t>
            </a:r>
          </a:p>
          <a:p>
            <a:r>
              <a:rPr lang="nl-NL" sz="3200" dirty="0" err="1" smtClean="0"/>
              <a:t>January</a:t>
            </a:r>
            <a:r>
              <a:rPr lang="nl-NL" sz="3200" dirty="0" smtClean="0"/>
              <a:t> 2015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250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45725" y="834501"/>
            <a:ext cx="10515600" cy="749655"/>
          </a:xfrm>
        </p:spPr>
        <p:txBody>
          <a:bodyPr>
            <a:normAutofit/>
          </a:bodyPr>
          <a:lstStyle/>
          <a:p>
            <a:pPr algn="ctr"/>
            <a:r>
              <a:rPr lang="nl-NL" sz="3600" dirty="0" err="1">
                <a:solidFill>
                  <a:srgbClr val="0070C0"/>
                </a:solidFill>
                <a:latin typeface="+mn-lt"/>
              </a:rPr>
              <a:t>Origin</a:t>
            </a:r>
            <a:r>
              <a:rPr lang="nl-NL" sz="3600" dirty="0">
                <a:solidFill>
                  <a:srgbClr val="0070C0"/>
                </a:solidFill>
                <a:latin typeface="+mn-lt"/>
              </a:rPr>
              <a:t> of the </a:t>
            </a:r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terms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 “</a:t>
            </a:r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Indulgence</a:t>
            </a:r>
            <a:r>
              <a:rPr lang="nl-NL" sz="3600" smtClean="0">
                <a:solidFill>
                  <a:srgbClr val="0070C0"/>
                </a:solidFill>
                <a:latin typeface="+mn-lt"/>
              </a:rPr>
              <a:t>” </a:t>
            </a:r>
            <a:r>
              <a:rPr lang="nl-NL" sz="3600">
                <a:solidFill>
                  <a:srgbClr val="0070C0"/>
                </a:solidFill>
                <a:latin typeface="+mn-lt"/>
              </a:rPr>
              <a:t>versus </a:t>
            </a:r>
            <a:r>
              <a:rPr lang="nl-NL" sz="3600" smtClean="0">
                <a:solidFill>
                  <a:srgbClr val="0070C0"/>
                </a:solidFill>
                <a:latin typeface="+mn-lt"/>
              </a:rPr>
              <a:t>“Restraint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”</a:t>
            </a:r>
            <a:endParaRPr lang="nl-NL" sz="3600" dirty="0">
              <a:latin typeface="+mn-lt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004287" y="2074201"/>
            <a:ext cx="9998475" cy="3492099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Coined</a:t>
            </a:r>
            <a:r>
              <a:rPr lang="nl-NL" sz="3200" dirty="0" smtClean="0"/>
              <a:t> </a:t>
            </a:r>
            <a:r>
              <a:rPr lang="nl-NL" sz="3200" dirty="0" err="1" smtClean="0"/>
              <a:t>by</a:t>
            </a:r>
            <a:r>
              <a:rPr lang="nl-NL" sz="3200" dirty="0" smtClean="0"/>
              <a:t> Michael Minkov </a:t>
            </a:r>
            <a:r>
              <a:rPr lang="nl-NL" sz="3200" dirty="0" err="1" smtClean="0"/>
              <a:t>for</a:t>
            </a:r>
            <a:r>
              <a:rPr lang="nl-NL" sz="3200" dirty="0" smtClean="0"/>
              <a:t> </a:t>
            </a:r>
            <a:r>
              <a:rPr lang="nl-NL" sz="3200" dirty="0" err="1" smtClean="0"/>
              <a:t>covering</a:t>
            </a:r>
            <a:r>
              <a:rPr lang="nl-NL" sz="3200" dirty="0" smtClean="0"/>
              <a:t> </a:t>
            </a:r>
            <a:r>
              <a:rPr lang="nl-NL" sz="3200" dirty="0" err="1" smtClean="0"/>
              <a:t>certain</a:t>
            </a:r>
            <a:r>
              <a:rPr lang="nl-NL" sz="3200" dirty="0" smtClean="0"/>
              <a:t> </a:t>
            </a:r>
            <a:r>
              <a:rPr lang="nl-NL" sz="3200" dirty="0" err="1" smtClean="0"/>
              <a:t>societal</a:t>
            </a:r>
            <a:r>
              <a:rPr lang="nl-NL" sz="3200" dirty="0" smtClean="0"/>
              <a:t> </a:t>
            </a:r>
            <a:r>
              <a:rPr lang="nl-NL" sz="3200" dirty="0" err="1" smtClean="0"/>
              <a:t>differences</a:t>
            </a:r>
            <a:r>
              <a:rPr lang="nl-NL" sz="3200" dirty="0" smtClean="0"/>
              <a:t> </a:t>
            </a:r>
            <a:r>
              <a:rPr lang="nl-NL" sz="3200" dirty="0" err="1" smtClean="0"/>
              <a:t>revealed</a:t>
            </a:r>
            <a:r>
              <a:rPr lang="nl-NL" sz="3200" dirty="0" smtClean="0"/>
              <a:t> </a:t>
            </a:r>
            <a:r>
              <a:rPr lang="nl-NL" sz="3200" dirty="0" err="1" smtClean="0"/>
              <a:t>by</a:t>
            </a:r>
            <a:r>
              <a:rPr lang="nl-NL" sz="3200" dirty="0" smtClean="0"/>
              <a:t> the World </a:t>
            </a:r>
            <a:r>
              <a:rPr lang="nl-NL" sz="3200" dirty="0" err="1" smtClean="0"/>
              <a:t>Values</a:t>
            </a:r>
            <a:r>
              <a:rPr lang="nl-NL" sz="3200" dirty="0" smtClean="0"/>
              <a:t> Survey (WVS), and </a:t>
            </a:r>
            <a:r>
              <a:rPr lang="nl-NL" sz="3200" dirty="0" err="1" smtClean="0"/>
              <a:t>unexplained</a:t>
            </a:r>
            <a:r>
              <a:rPr lang="nl-NL" sz="3200" dirty="0" smtClean="0"/>
              <a:t> </a:t>
            </a:r>
            <a:r>
              <a:rPr lang="nl-NL" sz="3200" dirty="0" err="1" smtClean="0"/>
              <a:t>by</a:t>
            </a:r>
            <a:r>
              <a:rPr lang="nl-NL" sz="3200" dirty="0" smtClean="0"/>
              <a:t> </a:t>
            </a:r>
            <a:r>
              <a:rPr lang="nl-NL" sz="3200" dirty="0" err="1" smtClean="0"/>
              <a:t>Hofstede’s</a:t>
            </a:r>
            <a:r>
              <a:rPr lang="nl-NL" sz="3200" dirty="0" smtClean="0"/>
              <a:t> </a:t>
            </a:r>
            <a:r>
              <a:rPr lang="nl-NL" sz="3200" dirty="0" err="1" smtClean="0"/>
              <a:t>other</a:t>
            </a:r>
            <a:r>
              <a:rPr lang="nl-NL" sz="3200" dirty="0" smtClean="0"/>
              <a:t> five </a:t>
            </a:r>
            <a:r>
              <a:rPr lang="nl-NL" sz="3200" dirty="0" err="1" smtClean="0"/>
              <a:t>dimensions</a:t>
            </a:r>
            <a:endParaRPr lang="nl-NL" sz="3200" dirty="0"/>
          </a:p>
          <a:p>
            <a:r>
              <a:rPr lang="nl-NL" sz="3200" dirty="0" err="1" smtClean="0"/>
              <a:t>Mainly</a:t>
            </a:r>
            <a:r>
              <a:rPr lang="nl-NL" sz="3200" dirty="0" smtClean="0"/>
              <a:t> </a:t>
            </a:r>
            <a:r>
              <a:rPr lang="nl-NL" sz="3200" dirty="0" err="1" smtClean="0"/>
              <a:t>related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national</a:t>
            </a:r>
            <a:r>
              <a:rPr lang="nl-NL" sz="3200" dirty="0" smtClean="0"/>
              <a:t> levels of </a:t>
            </a:r>
            <a:r>
              <a:rPr lang="nl-NL" sz="3200" dirty="0" err="1" smtClean="0"/>
              <a:t>subjective</a:t>
            </a:r>
            <a:r>
              <a:rPr lang="nl-NL" sz="3200" dirty="0" smtClean="0"/>
              <a:t> </a:t>
            </a:r>
            <a:r>
              <a:rPr lang="nl-NL" sz="3200" dirty="0" err="1" smtClean="0"/>
              <a:t>happiness</a:t>
            </a:r>
            <a:r>
              <a:rPr lang="nl-NL" sz="3200" dirty="0" smtClean="0"/>
              <a:t> and life control</a:t>
            </a:r>
          </a:p>
          <a:p>
            <a:r>
              <a:rPr lang="nl-NL" sz="3200" dirty="0" err="1" smtClean="0"/>
              <a:t>Based</a:t>
            </a:r>
            <a:r>
              <a:rPr lang="nl-NL" sz="3200" dirty="0" smtClean="0"/>
              <a:t> on 1995-2004 WVS data </a:t>
            </a:r>
            <a:r>
              <a:rPr lang="nl-NL" sz="3200" dirty="0" err="1" smtClean="0"/>
              <a:t>for</a:t>
            </a:r>
            <a:r>
              <a:rPr lang="nl-NL" sz="3200" dirty="0" smtClean="0"/>
              <a:t> </a:t>
            </a:r>
            <a:r>
              <a:rPr lang="nl-NL" sz="3200" dirty="0" err="1" smtClean="0"/>
              <a:t>representative</a:t>
            </a:r>
            <a:r>
              <a:rPr lang="nl-NL" sz="3200" dirty="0" smtClean="0"/>
              <a:t> samples of the </a:t>
            </a:r>
            <a:r>
              <a:rPr lang="nl-NL" sz="3200" dirty="0" err="1" smtClean="0"/>
              <a:t>population</a:t>
            </a:r>
            <a:r>
              <a:rPr lang="nl-NL" sz="3200" dirty="0" smtClean="0"/>
              <a:t> in 93 </a:t>
            </a:r>
            <a:r>
              <a:rPr lang="nl-NL" sz="3200" dirty="0" err="1" smtClean="0"/>
              <a:t>societies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745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6028" y="1010575"/>
            <a:ext cx="11123722" cy="658427"/>
          </a:xfrm>
        </p:spPr>
        <p:txBody>
          <a:bodyPr>
            <a:normAutofit/>
          </a:bodyPr>
          <a:lstStyle/>
          <a:p>
            <a:pPr algn="ctr"/>
            <a:r>
              <a:rPr lang="pt-BR" altLang="nl-NL" sz="3600" dirty="0" smtClean="0">
                <a:solidFill>
                  <a:srgbClr val="0070C0"/>
                </a:solidFill>
                <a:latin typeface="+mn-lt"/>
              </a:rPr>
              <a:t>Indulgence versus Restraint as a societal </a:t>
            </a:r>
            <a:r>
              <a:rPr lang="pt-BR" altLang="nl-NL" sz="3600" dirty="0">
                <a:solidFill>
                  <a:srgbClr val="0070C0"/>
                </a:solidFill>
                <a:latin typeface="+mn-lt"/>
              </a:rPr>
              <a:t>culture </a:t>
            </a:r>
            <a:r>
              <a:rPr lang="pt-BR" altLang="nl-NL" sz="3600" dirty="0" smtClean="0">
                <a:solidFill>
                  <a:srgbClr val="0070C0"/>
                </a:solidFill>
                <a:latin typeface="+mn-lt"/>
              </a:rPr>
              <a:t>dimension</a:t>
            </a:r>
            <a:endParaRPr lang="nl-NL" altLang="nl-NL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07" y="2321094"/>
            <a:ext cx="9903763" cy="37689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pt-BR" altLang="nl-NL" sz="3200" dirty="0" smtClean="0"/>
              <a:t>Indulgent societies allow relatively free gratification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nl-NL" sz="3200" dirty="0" smtClean="0"/>
              <a:t>	of basic and natural human desires leading to enjoying life and having fun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pt-BR" altLang="nl-NL" sz="3200" dirty="0" smtClean="0"/>
              <a:t>Restrained societies suppress gratification of needs and regulate it by means of strict social norms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nl-NL" altLang="nl-NL" sz="3200" i="1" dirty="0"/>
              <a:t>			</a:t>
            </a: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32916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8272" y="695754"/>
            <a:ext cx="5516179" cy="5518615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200" i="1" dirty="0" smtClean="0">
                <a:solidFill>
                  <a:srgbClr val="FF0000"/>
                </a:solidFill>
              </a:rPr>
              <a:t>Indulgent societies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smtClean="0"/>
              <a:t>People </a:t>
            </a:r>
            <a:r>
              <a:rPr lang="nl-NL" altLang="nl-NL" sz="3200" dirty="0"/>
              <a:t>feel </a:t>
            </a:r>
            <a:r>
              <a:rPr lang="nl-NL" altLang="nl-NL" sz="3200" dirty="0" err="1"/>
              <a:t>healthier</a:t>
            </a:r>
            <a:r>
              <a:rPr lang="nl-NL" altLang="nl-NL" sz="3200" dirty="0"/>
              <a:t> and </a:t>
            </a:r>
            <a:r>
              <a:rPr lang="nl-NL" altLang="nl-NL" sz="3200" dirty="0" err="1" smtClean="0"/>
              <a:t>happier</a:t>
            </a:r>
            <a:endParaRPr lang="nl-NL" altLang="nl-NL" sz="32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smtClean="0"/>
              <a:t>A </a:t>
            </a:r>
            <a:r>
              <a:rPr lang="nl-NL" altLang="nl-NL" sz="3200" dirty="0" err="1" smtClean="0"/>
              <a:t>perception</a:t>
            </a:r>
            <a:r>
              <a:rPr lang="nl-NL" altLang="nl-NL" sz="3200" dirty="0" smtClean="0"/>
              <a:t> of personal life control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/>
              <a:t>Leisure </a:t>
            </a:r>
            <a:r>
              <a:rPr lang="nl-NL" altLang="nl-NL" sz="3200" dirty="0" err="1" smtClean="0"/>
              <a:t>ethic</a:t>
            </a:r>
            <a:endParaRPr lang="nl-NL" altLang="nl-NL" sz="32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Optimism</a:t>
            </a:r>
            <a:r>
              <a:rPr lang="nl-NL" altLang="nl-NL" sz="3200" dirty="0" smtClean="0"/>
              <a:t>, </a:t>
            </a:r>
            <a:r>
              <a:rPr lang="nl-NL" altLang="nl-NL" sz="3200" dirty="0" err="1" smtClean="0"/>
              <a:t>positive</a:t>
            </a:r>
            <a:r>
              <a:rPr lang="nl-NL" altLang="nl-NL" sz="3200" dirty="0" smtClean="0"/>
              <a:t> attitude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smtClean="0"/>
              <a:t>More </a:t>
            </a:r>
            <a:r>
              <a:rPr lang="nl-NL" altLang="nl-NL" sz="3200" dirty="0" err="1" smtClean="0"/>
              <a:t>extraverted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personalities</a:t>
            </a:r>
            <a:endParaRPr lang="nl-NL" altLang="nl-NL" sz="32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Having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friends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very</a:t>
            </a:r>
            <a:r>
              <a:rPr lang="nl-NL" altLang="nl-NL" sz="3200" dirty="0" smtClean="0"/>
              <a:t> important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smtClean="0"/>
              <a:t>Active </a:t>
            </a:r>
            <a:r>
              <a:rPr lang="nl-NL" altLang="nl-NL" sz="3200" dirty="0" err="1" smtClean="0"/>
              <a:t>participation</a:t>
            </a:r>
            <a:r>
              <a:rPr lang="nl-NL" altLang="nl-NL" sz="3200" dirty="0" smtClean="0"/>
              <a:t> </a:t>
            </a:r>
            <a:r>
              <a:rPr lang="nl-NL" altLang="nl-NL" sz="3200" dirty="0"/>
              <a:t>in </a:t>
            </a:r>
            <a:r>
              <a:rPr lang="nl-NL" altLang="nl-NL" sz="3200" dirty="0" err="1" smtClean="0"/>
              <a:t>sports</a:t>
            </a:r>
            <a:endParaRPr lang="nl-NL" altLang="nl-NL" sz="32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Less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moral</a:t>
            </a:r>
            <a:r>
              <a:rPr lang="nl-NL" altLang="nl-NL" sz="3200" dirty="0" smtClean="0"/>
              <a:t> discipline</a:t>
            </a:r>
            <a:endParaRPr lang="nl-NL" altLang="nl-NL" sz="32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Looser</a:t>
            </a:r>
            <a:r>
              <a:rPr lang="nl-NL" altLang="nl-NL" sz="3200" dirty="0" smtClean="0"/>
              <a:t> </a:t>
            </a:r>
            <a:r>
              <a:rPr lang="nl-NL" altLang="nl-NL" sz="3200" dirty="0" err="1"/>
              <a:t>sexual</a:t>
            </a:r>
            <a:r>
              <a:rPr lang="nl-NL" altLang="nl-NL" sz="3200" dirty="0"/>
              <a:t> </a:t>
            </a:r>
            <a:r>
              <a:rPr lang="nl-NL" altLang="nl-NL" sz="3200" dirty="0" smtClean="0"/>
              <a:t>mores</a:t>
            </a:r>
            <a:endParaRPr lang="nl-NL" sz="32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075473" y="695755"/>
            <a:ext cx="5509887" cy="5589636"/>
          </a:xfrm>
        </p:spPr>
        <p:txBody>
          <a:bodyPr rtlCol="0"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200" i="1" dirty="0" smtClean="0">
                <a:solidFill>
                  <a:srgbClr val="FF0000"/>
                </a:solidFill>
              </a:rPr>
              <a:t>Restrained societies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smtClean="0"/>
              <a:t>People </a:t>
            </a:r>
            <a:r>
              <a:rPr lang="nl-NL" altLang="nl-NL" sz="3200" dirty="0"/>
              <a:t>feel </a:t>
            </a:r>
            <a:r>
              <a:rPr lang="nl-NL" altLang="nl-NL" sz="3200" dirty="0" err="1"/>
              <a:t>less</a:t>
            </a:r>
            <a:r>
              <a:rPr lang="nl-NL" altLang="nl-NL" sz="3200" dirty="0"/>
              <a:t> happy and </a:t>
            </a:r>
            <a:r>
              <a:rPr lang="nl-NL" altLang="nl-NL" sz="3200" dirty="0" err="1"/>
              <a:t>less</a:t>
            </a:r>
            <a:r>
              <a:rPr lang="nl-NL" altLang="nl-NL" sz="3200" dirty="0"/>
              <a:t> </a:t>
            </a:r>
            <a:r>
              <a:rPr lang="nl-NL" altLang="nl-NL" sz="3200" dirty="0" err="1" smtClean="0"/>
              <a:t>healthy</a:t>
            </a:r>
            <a:endParaRPr lang="nl-NL" altLang="nl-NL" sz="32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What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happens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to</a:t>
            </a:r>
            <a:r>
              <a:rPr lang="nl-NL" altLang="nl-NL" sz="3200" dirty="0" smtClean="0"/>
              <a:t> me is </a:t>
            </a:r>
            <a:r>
              <a:rPr lang="nl-NL" altLang="nl-NL" sz="3200" dirty="0" err="1" smtClean="0"/>
              <a:t>not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my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doing</a:t>
            </a:r>
            <a:endParaRPr lang="nl-NL" altLang="nl-NL" sz="32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/>
              <a:t>Work</a:t>
            </a:r>
            <a:r>
              <a:rPr lang="nl-NL" altLang="nl-NL" sz="3200" dirty="0"/>
              <a:t> </a:t>
            </a:r>
            <a:r>
              <a:rPr lang="nl-NL" altLang="nl-NL" sz="3200" dirty="0" err="1" smtClean="0"/>
              <a:t>ethic</a:t>
            </a:r>
            <a:endParaRPr lang="nl-NL" altLang="nl-NL" sz="32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Pessimism</a:t>
            </a:r>
            <a:r>
              <a:rPr lang="nl-NL" altLang="nl-NL" sz="3200" dirty="0" smtClean="0"/>
              <a:t>, </a:t>
            </a:r>
            <a:r>
              <a:rPr lang="nl-NL" altLang="nl-NL" sz="3200" dirty="0" err="1" smtClean="0"/>
              <a:t>cynicism</a:t>
            </a:r>
            <a:endParaRPr lang="nl-NL" altLang="nl-NL" sz="32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smtClean="0"/>
              <a:t>More </a:t>
            </a:r>
            <a:r>
              <a:rPr lang="nl-NL" altLang="nl-NL" sz="3200" dirty="0" err="1" smtClean="0"/>
              <a:t>introverted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personalities</a:t>
            </a:r>
            <a:endParaRPr lang="nl-NL" altLang="nl-NL" sz="32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Having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friends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less</a:t>
            </a:r>
            <a:r>
              <a:rPr lang="nl-NL" altLang="nl-NL" sz="3200" dirty="0" smtClean="0"/>
              <a:t> important</a:t>
            </a:r>
            <a:endParaRPr lang="nl-NL" altLang="nl-NL" sz="32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Less</a:t>
            </a:r>
            <a:r>
              <a:rPr lang="nl-NL" altLang="nl-NL" sz="3200" dirty="0" smtClean="0"/>
              <a:t> </a:t>
            </a:r>
            <a:r>
              <a:rPr lang="nl-NL" altLang="nl-NL" sz="3200" dirty="0" err="1"/>
              <a:t>sports</a:t>
            </a:r>
            <a:r>
              <a:rPr lang="nl-NL" altLang="nl-NL" sz="3200" dirty="0"/>
              <a:t> </a:t>
            </a:r>
            <a:r>
              <a:rPr lang="nl-NL" altLang="nl-NL" sz="3200" dirty="0" err="1" smtClean="0"/>
              <a:t>participation</a:t>
            </a:r>
            <a:endParaRPr lang="nl-NL" altLang="nl-NL" sz="32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 smtClean="0"/>
              <a:t>Stricter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moral</a:t>
            </a:r>
            <a:r>
              <a:rPr lang="nl-NL" altLang="nl-NL" sz="3200" dirty="0" smtClean="0"/>
              <a:t> discipline</a:t>
            </a:r>
            <a:endParaRPr lang="nl-NL" altLang="nl-NL" sz="32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altLang="nl-NL" sz="3200" dirty="0" err="1"/>
              <a:t>Stricter</a:t>
            </a:r>
            <a:r>
              <a:rPr lang="nl-NL" altLang="nl-NL" sz="3200" dirty="0"/>
              <a:t> </a:t>
            </a:r>
            <a:r>
              <a:rPr lang="nl-NL" altLang="nl-NL" sz="3200" dirty="0" err="1"/>
              <a:t>sexual</a:t>
            </a:r>
            <a:r>
              <a:rPr lang="nl-NL" altLang="nl-NL" sz="3200" dirty="0"/>
              <a:t> </a:t>
            </a:r>
            <a:r>
              <a:rPr lang="nl-NL" altLang="nl-NL" sz="3200" dirty="0" smtClean="0"/>
              <a:t>mores</a:t>
            </a:r>
          </a:p>
          <a:p>
            <a:pPr>
              <a:spcBef>
                <a:spcPct val="0"/>
              </a:spcBef>
            </a:pPr>
            <a:endParaRPr lang="nl-NL" altLang="nl-NL" sz="3200" dirty="0" smtClean="0"/>
          </a:p>
          <a:p>
            <a:pPr>
              <a:spcBef>
                <a:spcPct val="0"/>
              </a:spcBef>
            </a:pPr>
            <a:endParaRPr lang="nl-NL" altLang="nl-NL" sz="3200" dirty="0"/>
          </a:p>
        </p:txBody>
      </p:sp>
    </p:spTree>
    <p:extLst>
      <p:ext uri="{BB962C8B-B14F-4D97-AF65-F5344CB8AC3E}">
        <p14:creationId xmlns:p14="http://schemas.microsoft.com/office/powerpoint/2010/main" val="9597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655" y="790113"/>
            <a:ext cx="11967098" cy="811798"/>
          </a:xfrm>
        </p:spPr>
        <p:txBody>
          <a:bodyPr>
            <a:noAutofit/>
          </a:bodyPr>
          <a:lstStyle/>
          <a:p>
            <a:pPr algn="ctr"/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How is a </a:t>
            </a:r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society’s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degree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indulgence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 vs. </a:t>
            </a:r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restraint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measured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?</a:t>
            </a:r>
            <a:endParaRPr lang="nl-NL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42873" y="1890945"/>
            <a:ext cx="9676662" cy="43234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l-NL" sz="3200" dirty="0" err="1" smtClean="0"/>
              <a:t>There</a:t>
            </a:r>
            <a:r>
              <a:rPr lang="nl-NL" sz="3200" dirty="0" smtClean="0"/>
              <a:t> is no absolute standard </a:t>
            </a:r>
            <a:r>
              <a:rPr lang="nl-NL" sz="3200" dirty="0" err="1" smtClean="0"/>
              <a:t>for</a:t>
            </a:r>
            <a:r>
              <a:rPr lang="nl-NL" sz="3200" dirty="0" smtClean="0"/>
              <a:t> the </a:t>
            </a:r>
            <a:r>
              <a:rPr lang="nl-NL" sz="3200" dirty="0" err="1" smtClean="0"/>
              <a:t>degree</a:t>
            </a:r>
            <a:r>
              <a:rPr lang="nl-NL" sz="3200" dirty="0" smtClean="0"/>
              <a:t> of </a:t>
            </a:r>
            <a:r>
              <a:rPr lang="nl-NL" sz="3200" dirty="0" err="1" smtClean="0"/>
              <a:t>Indulgence</a:t>
            </a:r>
            <a:r>
              <a:rPr lang="nl-NL" sz="3200" dirty="0" smtClean="0"/>
              <a:t> versus </a:t>
            </a:r>
            <a:r>
              <a:rPr lang="nl-NL" sz="3200" dirty="0" err="1" smtClean="0"/>
              <a:t>Restraint</a:t>
            </a:r>
            <a:endParaRPr lang="nl-NL" sz="3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l-NL" sz="3200" dirty="0" err="1" smtClean="0"/>
              <a:t>What</a:t>
            </a:r>
            <a:r>
              <a:rPr lang="nl-NL" sz="3200" dirty="0" smtClean="0"/>
              <a:t> </a:t>
            </a:r>
            <a:r>
              <a:rPr lang="nl-NL" sz="3200" dirty="0"/>
              <a:t>we </a:t>
            </a:r>
            <a:r>
              <a:rPr lang="nl-NL" sz="3200" dirty="0" err="1"/>
              <a:t>can</a:t>
            </a:r>
            <a:r>
              <a:rPr lang="nl-NL" sz="3200" dirty="0"/>
              <a:t> </a:t>
            </a:r>
            <a:r>
              <a:rPr lang="nl-NL" sz="3200" dirty="0" err="1"/>
              <a:t>measure</a:t>
            </a:r>
            <a:r>
              <a:rPr lang="nl-NL" sz="3200" dirty="0"/>
              <a:t> is </a:t>
            </a:r>
            <a:r>
              <a:rPr lang="nl-NL" sz="3200" i="1" dirty="0" err="1">
                <a:solidFill>
                  <a:srgbClr val="FF0000"/>
                </a:solidFill>
              </a:rPr>
              <a:t>differences</a:t>
            </a:r>
            <a:r>
              <a:rPr lang="nl-NL" sz="3200" i="1" dirty="0">
                <a:solidFill>
                  <a:srgbClr val="FF0000"/>
                </a:solidFill>
              </a:rPr>
              <a:t> </a:t>
            </a:r>
            <a:r>
              <a:rPr lang="nl-NL" sz="3200" i="1" dirty="0" err="1">
                <a:solidFill>
                  <a:srgbClr val="FF0000"/>
                </a:solidFill>
              </a:rPr>
              <a:t>between</a:t>
            </a:r>
            <a:r>
              <a:rPr lang="nl-NL" sz="3200" i="1" dirty="0">
                <a:solidFill>
                  <a:srgbClr val="FF0000"/>
                </a:solidFill>
              </a:rPr>
              <a:t> </a:t>
            </a:r>
            <a:r>
              <a:rPr lang="nl-NL" sz="3200" dirty="0" err="1" smtClean="0"/>
              <a:t>societies</a:t>
            </a:r>
            <a:r>
              <a:rPr lang="nl-NL" sz="320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l-NL" sz="3200" dirty="0" smtClean="0"/>
              <a:t>The </a:t>
            </a:r>
            <a:r>
              <a:rPr lang="nl-NL" sz="3200" dirty="0" err="1" smtClean="0"/>
              <a:t>position</a:t>
            </a:r>
            <a:r>
              <a:rPr lang="nl-NL" sz="3200" dirty="0" smtClean="0"/>
              <a:t> of </a:t>
            </a:r>
            <a:r>
              <a:rPr lang="nl-NL" sz="3200" dirty="0" err="1" smtClean="0"/>
              <a:t>societies</a:t>
            </a:r>
            <a:r>
              <a:rPr lang="nl-NL" sz="3200" dirty="0" smtClean="0"/>
              <a:t> </a:t>
            </a:r>
            <a:r>
              <a:rPr lang="nl-NL" sz="3200" dirty="0" err="1" smtClean="0"/>
              <a:t>relative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each</a:t>
            </a:r>
            <a:r>
              <a:rPr lang="nl-NL" sz="3200" dirty="0" smtClean="0"/>
              <a:t> </a:t>
            </a:r>
            <a:r>
              <a:rPr lang="nl-NL" sz="3200" dirty="0" err="1" smtClean="0"/>
              <a:t>other</a:t>
            </a:r>
            <a:r>
              <a:rPr lang="nl-NL" sz="3200" dirty="0" smtClean="0"/>
              <a:t> is </a:t>
            </a:r>
            <a:r>
              <a:rPr lang="nl-NL" sz="3200" dirty="0" err="1" smtClean="0"/>
              <a:t>expressed</a:t>
            </a:r>
            <a:r>
              <a:rPr lang="nl-NL" sz="3200" dirty="0" smtClean="0"/>
              <a:t> in </a:t>
            </a:r>
            <a:r>
              <a:rPr lang="nl-NL" sz="3200" dirty="0" err="1" smtClean="0"/>
              <a:t>an</a:t>
            </a:r>
            <a:r>
              <a:rPr lang="nl-NL" sz="3200" dirty="0" smtClean="0"/>
              <a:t> </a:t>
            </a:r>
            <a:r>
              <a:rPr lang="nl-NL" sz="3200" dirty="0" err="1" smtClean="0"/>
              <a:t>Indulgence</a:t>
            </a:r>
            <a:r>
              <a:rPr lang="nl-NL" sz="3200" dirty="0" smtClean="0"/>
              <a:t> versus </a:t>
            </a:r>
            <a:r>
              <a:rPr lang="nl-NL" sz="3200" dirty="0" err="1" smtClean="0"/>
              <a:t>Restraint</a:t>
            </a:r>
            <a:r>
              <a:rPr lang="nl-NL" sz="3200" dirty="0" smtClean="0"/>
              <a:t>  Index  score (IVR)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l-NL" sz="3200" dirty="0" smtClean="0"/>
              <a:t>IVR </a:t>
            </a:r>
            <a:r>
              <a:rPr lang="nl-NL" sz="3200" dirty="0" err="1" smtClean="0"/>
              <a:t>values</a:t>
            </a:r>
            <a:r>
              <a:rPr lang="nl-NL" sz="3200" dirty="0" smtClean="0"/>
              <a:t> have been </a:t>
            </a:r>
            <a:r>
              <a:rPr lang="nl-NL" sz="3200" dirty="0" err="1" smtClean="0"/>
              <a:t>plotted</a:t>
            </a:r>
            <a:r>
              <a:rPr lang="nl-NL" sz="3200" dirty="0" smtClean="0"/>
              <a:t> on a </a:t>
            </a:r>
            <a:r>
              <a:rPr lang="nl-NL" sz="3200" dirty="0" err="1" smtClean="0"/>
              <a:t>scale</a:t>
            </a:r>
            <a:r>
              <a:rPr lang="nl-NL" sz="3200" dirty="0" smtClean="0"/>
              <a:t> </a:t>
            </a:r>
            <a:r>
              <a:rPr lang="nl-NL" sz="3200" dirty="0" err="1" smtClean="0"/>
              <a:t>from</a:t>
            </a:r>
            <a:r>
              <a:rPr lang="nl-NL" sz="3200" dirty="0" smtClean="0"/>
              <a:t> 0 </a:t>
            </a:r>
            <a:r>
              <a:rPr lang="nl-NL" sz="3200" dirty="0" err="1" smtClean="0"/>
              <a:t>to</a:t>
            </a:r>
            <a:r>
              <a:rPr lang="nl-NL" sz="3200" dirty="0" smtClean="0"/>
              <a:t> 100; scores close </a:t>
            </a:r>
            <a:r>
              <a:rPr lang="nl-NL" sz="3200" dirty="0" err="1" smtClean="0"/>
              <a:t>to</a:t>
            </a:r>
            <a:r>
              <a:rPr lang="nl-NL" sz="3200" dirty="0" smtClean="0"/>
              <a:t> 0 stand </a:t>
            </a:r>
            <a:r>
              <a:rPr lang="nl-NL" sz="3200" dirty="0" err="1" smtClean="0"/>
              <a:t>for</a:t>
            </a:r>
            <a:r>
              <a:rPr lang="nl-NL" sz="3200" dirty="0" smtClean="0"/>
              <a:t> a more </a:t>
            </a:r>
            <a:r>
              <a:rPr lang="nl-NL" sz="3200" dirty="0" err="1" smtClean="0"/>
              <a:t>restrained</a:t>
            </a:r>
            <a:r>
              <a:rPr lang="nl-NL" sz="3200" dirty="0" smtClean="0"/>
              <a:t>, scores close </a:t>
            </a:r>
            <a:r>
              <a:rPr lang="nl-NL" sz="3200" dirty="0" err="1" smtClean="0"/>
              <a:t>to</a:t>
            </a:r>
            <a:r>
              <a:rPr lang="nl-NL" sz="3200" dirty="0" smtClean="0"/>
              <a:t> 100 </a:t>
            </a:r>
            <a:r>
              <a:rPr lang="nl-NL" sz="3200" dirty="0" err="1" smtClean="0"/>
              <a:t>for</a:t>
            </a:r>
            <a:r>
              <a:rPr lang="nl-NL" sz="3200" dirty="0" smtClean="0"/>
              <a:t> a more indulgent society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7320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61" y="594804"/>
            <a:ext cx="11031244" cy="820676"/>
          </a:xfrm>
        </p:spPr>
        <p:txBody>
          <a:bodyPr>
            <a:normAutofit/>
          </a:bodyPr>
          <a:lstStyle/>
          <a:p>
            <a:pPr algn="ctr"/>
            <a:r>
              <a:rPr lang="en-NZ" altLang="nl-NL" sz="3600" dirty="0" smtClean="0">
                <a:solidFill>
                  <a:srgbClr val="0070C0"/>
                </a:solidFill>
                <a:latin typeface="+mn-lt"/>
              </a:rPr>
              <a:t>Some Indulgence versus Restraint (IVR) scores, </a:t>
            </a:r>
            <a:r>
              <a:rPr lang="en-NZ" altLang="nl-NL" sz="3600" i="1" dirty="0" smtClean="0">
                <a:solidFill>
                  <a:srgbClr val="0070C0"/>
                </a:solidFill>
              </a:rPr>
              <a:t>out of 93</a:t>
            </a:r>
            <a:endParaRPr lang="en-GB" altLang="nl-NL" sz="3600" dirty="0">
              <a:solidFill>
                <a:srgbClr val="0070C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89934" y="1585343"/>
            <a:ext cx="2974019" cy="44672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    </a:t>
            </a:r>
            <a:r>
              <a:rPr lang="en-NZ" altLang="nl-NL" sz="3200" i="1" dirty="0" smtClean="0">
                <a:solidFill>
                  <a:srgbClr val="FF0000"/>
                </a:solidFill>
              </a:rPr>
              <a:t>Indulgent</a:t>
            </a:r>
            <a:endParaRPr lang="en-NZ" altLang="nl-NL" sz="3200" i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97 Mexico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84 Nigeria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78 Sweden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71 Australia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69 Britain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68 Netherlands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68 U.S.A.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59 Brazil</a:t>
            </a:r>
            <a:endParaRPr lang="en-NZ" altLang="nl-NL" sz="3200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03254" y="1585343"/>
            <a:ext cx="3157492" cy="4572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  </a:t>
            </a:r>
            <a:r>
              <a:rPr lang="en-NZ" altLang="nl-NL" sz="3200" i="1" dirty="0" smtClean="0">
                <a:solidFill>
                  <a:srgbClr val="FF0000"/>
                </a:solidFill>
              </a:rPr>
              <a:t>Restrained</a:t>
            </a:r>
            <a:endParaRPr lang="en-NZ" altLang="nl-NL" sz="3200" i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NZ" altLang="nl-NL" sz="3200" dirty="0" smtClean="0"/>
              <a:t>48 </a:t>
            </a:r>
            <a:r>
              <a:rPr lang="nl-NL" altLang="nl-NL" sz="3200" dirty="0" smtClean="0"/>
              <a:t>France</a:t>
            </a:r>
            <a:endParaRPr lang="en-GB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42 Japan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40 Germany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30 Italy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26 India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24 China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20 Russia</a:t>
            </a:r>
            <a:endParaRPr lang="en-NZ" altLang="nl-NL" sz="3200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NZ" altLang="nl-NL" sz="3200" dirty="0" smtClean="0"/>
              <a:t>04 Egypt </a:t>
            </a:r>
            <a:endParaRPr lang="en-GB" altLang="nl-NL" sz="3200" dirty="0"/>
          </a:p>
        </p:txBody>
      </p:sp>
    </p:spTree>
    <p:extLst>
      <p:ext uri="{BB962C8B-B14F-4D97-AF65-F5344CB8AC3E}">
        <p14:creationId xmlns:p14="http://schemas.microsoft.com/office/powerpoint/2010/main" val="9384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252" y="1160185"/>
            <a:ext cx="5462912" cy="5169594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200" i="1" dirty="0" smtClean="0">
                <a:solidFill>
                  <a:srgbClr val="FF0000"/>
                </a:solidFill>
              </a:rPr>
              <a:t>Indulgent societies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lang="nl-NL" altLang="nl-NL" sz="3200" dirty="0" err="1" smtClean="0"/>
              <a:t>Freedom</a:t>
            </a:r>
            <a:r>
              <a:rPr lang="nl-NL" altLang="nl-NL" sz="3200" dirty="0" smtClean="0"/>
              <a:t> of speech </a:t>
            </a:r>
            <a:r>
              <a:rPr lang="nl-NL" altLang="nl-NL" sz="3200" dirty="0" err="1" smtClean="0"/>
              <a:t>for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all</a:t>
            </a:r>
            <a:r>
              <a:rPr lang="nl-NL" altLang="nl-NL" sz="3200" dirty="0" smtClean="0"/>
              <a:t> is </a:t>
            </a:r>
            <a:r>
              <a:rPr lang="nl-NL" altLang="nl-NL" sz="3200" dirty="0" err="1" smtClean="0"/>
              <a:t>rated</a:t>
            </a:r>
            <a:r>
              <a:rPr lang="nl-NL" altLang="nl-NL" sz="3200" dirty="0" smtClean="0"/>
              <a:t> as </a:t>
            </a:r>
            <a:r>
              <a:rPr lang="nl-NL" altLang="nl-NL" sz="3200" dirty="0" err="1" smtClean="0"/>
              <a:t>very</a:t>
            </a:r>
            <a:r>
              <a:rPr lang="nl-NL" altLang="nl-NL" sz="3200" dirty="0" smtClean="0"/>
              <a:t> important</a:t>
            </a:r>
          </a:p>
          <a:p>
            <a:pPr>
              <a:spcBef>
                <a:spcPct val="0"/>
              </a:spcBef>
            </a:pPr>
            <a:r>
              <a:rPr lang="nl-NL" altLang="nl-NL" sz="3200" dirty="0" err="1" smtClean="0"/>
              <a:t>Higher</a:t>
            </a:r>
            <a:r>
              <a:rPr lang="nl-NL" altLang="nl-NL" sz="3200" dirty="0" smtClean="0"/>
              <a:t> </a:t>
            </a:r>
            <a:r>
              <a:rPr lang="nl-NL" altLang="nl-NL" sz="3200" dirty="0"/>
              <a:t>crime </a:t>
            </a:r>
            <a:r>
              <a:rPr lang="nl-NL" altLang="nl-NL" sz="3200" dirty="0" err="1"/>
              <a:t>rates</a:t>
            </a:r>
            <a:r>
              <a:rPr lang="nl-NL" altLang="nl-NL" sz="3200" dirty="0"/>
              <a:t>, smaller </a:t>
            </a:r>
            <a:r>
              <a:rPr lang="nl-NL" altLang="nl-NL" sz="3200" dirty="0" err="1"/>
              <a:t>police</a:t>
            </a:r>
            <a:r>
              <a:rPr lang="nl-NL" altLang="nl-NL" sz="3200" dirty="0"/>
              <a:t> </a:t>
            </a:r>
            <a:r>
              <a:rPr lang="nl-NL" altLang="nl-NL" sz="3200" dirty="0" smtClean="0"/>
              <a:t>force</a:t>
            </a:r>
            <a:endParaRPr lang="nl-NL" altLang="nl-NL" sz="3200" dirty="0"/>
          </a:p>
          <a:p>
            <a:pPr>
              <a:spcBef>
                <a:spcPct val="0"/>
              </a:spcBef>
            </a:pPr>
            <a:r>
              <a:rPr lang="nl-NL" altLang="nl-NL" sz="3200" dirty="0" smtClean="0"/>
              <a:t>In </a:t>
            </a:r>
            <a:r>
              <a:rPr lang="nl-NL" altLang="nl-NL" sz="3200" dirty="0" err="1" smtClean="0"/>
              <a:t>countries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with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educated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population</a:t>
            </a:r>
            <a:r>
              <a:rPr lang="nl-NL" altLang="nl-NL" sz="3200" dirty="0" smtClean="0"/>
              <a:t>, </a:t>
            </a:r>
            <a:r>
              <a:rPr lang="nl-NL" altLang="nl-NL" sz="3200" dirty="0" err="1" smtClean="0"/>
              <a:t>higher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birthrates</a:t>
            </a:r>
            <a:endParaRPr lang="nl-NL" altLang="nl-NL" sz="3200" dirty="0"/>
          </a:p>
          <a:p>
            <a:pPr>
              <a:spcBef>
                <a:spcPct val="0"/>
              </a:spcBef>
            </a:pPr>
            <a:r>
              <a:rPr lang="nl-NL" altLang="nl-NL" sz="3200" dirty="0" smtClean="0"/>
              <a:t>In </a:t>
            </a:r>
            <a:r>
              <a:rPr lang="nl-NL" altLang="nl-NL" sz="3200" dirty="0" err="1" smtClean="0"/>
              <a:t>wealthy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countries</a:t>
            </a:r>
            <a:r>
              <a:rPr lang="nl-NL" altLang="nl-NL" sz="3200" dirty="0" smtClean="0"/>
              <a:t>, more obesitas</a:t>
            </a:r>
          </a:p>
          <a:p>
            <a:pPr>
              <a:spcBef>
                <a:spcPct val="0"/>
              </a:spcBef>
            </a:pPr>
            <a:r>
              <a:rPr lang="nl-NL" altLang="nl-NL" sz="3200" dirty="0" err="1" smtClean="0"/>
              <a:t>Higher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approval</a:t>
            </a:r>
            <a:r>
              <a:rPr lang="nl-NL" altLang="nl-NL" sz="3200" dirty="0" smtClean="0"/>
              <a:t> of </a:t>
            </a:r>
            <a:r>
              <a:rPr lang="nl-NL" altLang="nl-NL" sz="3200" dirty="0" err="1" smtClean="0"/>
              <a:t>foreign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music</a:t>
            </a:r>
            <a:r>
              <a:rPr lang="nl-NL" altLang="nl-NL" sz="3200" dirty="0" smtClean="0"/>
              <a:t> and films</a:t>
            </a:r>
            <a:endParaRPr lang="nl-NL" altLang="nl-NL" sz="32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880164" y="1160185"/>
            <a:ext cx="5625296" cy="5169594"/>
          </a:xfrm>
        </p:spPr>
        <p:txBody>
          <a:bodyPr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200" i="1" dirty="0" smtClean="0">
                <a:solidFill>
                  <a:srgbClr val="FF0000"/>
                </a:solidFill>
              </a:rPr>
              <a:t>Restrained societies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lang="nl-NL" altLang="nl-NL" sz="3200" dirty="0" err="1" smtClean="0"/>
              <a:t>Maintaining</a:t>
            </a:r>
            <a:r>
              <a:rPr lang="nl-NL" altLang="nl-NL" sz="3200" dirty="0" smtClean="0"/>
              <a:t> order in the </a:t>
            </a:r>
            <a:r>
              <a:rPr lang="nl-NL" altLang="nl-NL" sz="3200" dirty="0" err="1" smtClean="0"/>
              <a:t>nation</a:t>
            </a:r>
            <a:r>
              <a:rPr lang="nl-NL" altLang="nl-NL" sz="3200" dirty="0" smtClean="0"/>
              <a:t> is </a:t>
            </a:r>
            <a:r>
              <a:rPr lang="nl-NL" altLang="nl-NL" sz="3200" dirty="0" err="1" smtClean="0"/>
              <a:t>rated</a:t>
            </a:r>
            <a:r>
              <a:rPr lang="nl-NL" altLang="nl-NL" sz="3200" dirty="0" smtClean="0"/>
              <a:t> as </a:t>
            </a:r>
            <a:r>
              <a:rPr lang="nl-NL" altLang="nl-NL" sz="3200" dirty="0" err="1" smtClean="0"/>
              <a:t>very</a:t>
            </a:r>
            <a:r>
              <a:rPr lang="nl-NL" altLang="nl-NL" sz="3200" dirty="0" smtClean="0"/>
              <a:t> important</a:t>
            </a:r>
          </a:p>
          <a:p>
            <a:pPr>
              <a:spcBef>
                <a:spcPct val="0"/>
              </a:spcBef>
            </a:pPr>
            <a:r>
              <a:rPr lang="nl-NL" altLang="nl-NL" sz="3200" dirty="0" err="1"/>
              <a:t>Lower</a:t>
            </a:r>
            <a:r>
              <a:rPr lang="nl-NL" altLang="nl-NL" sz="3200" dirty="0"/>
              <a:t> crime </a:t>
            </a:r>
            <a:r>
              <a:rPr lang="nl-NL" altLang="nl-NL" sz="3200" dirty="0" err="1"/>
              <a:t>rates</a:t>
            </a:r>
            <a:r>
              <a:rPr lang="nl-NL" altLang="nl-NL" sz="3200" dirty="0"/>
              <a:t>, </a:t>
            </a:r>
            <a:r>
              <a:rPr lang="nl-NL" altLang="nl-NL" sz="3200" dirty="0" err="1"/>
              <a:t>larger</a:t>
            </a:r>
            <a:r>
              <a:rPr lang="nl-NL" altLang="nl-NL" sz="3200" dirty="0"/>
              <a:t> </a:t>
            </a:r>
            <a:r>
              <a:rPr lang="nl-NL" altLang="nl-NL" sz="3200" dirty="0" err="1"/>
              <a:t>police</a:t>
            </a:r>
            <a:r>
              <a:rPr lang="nl-NL" altLang="nl-NL" sz="3200" dirty="0"/>
              <a:t> </a:t>
            </a:r>
            <a:r>
              <a:rPr lang="nl-NL" altLang="nl-NL" sz="3200" dirty="0" smtClean="0"/>
              <a:t>force</a:t>
            </a:r>
          </a:p>
          <a:p>
            <a:pPr>
              <a:spcBef>
                <a:spcPct val="0"/>
              </a:spcBef>
            </a:pPr>
            <a:r>
              <a:rPr lang="nl-NL" altLang="nl-NL" sz="3200" dirty="0" smtClean="0"/>
              <a:t>In </a:t>
            </a:r>
            <a:r>
              <a:rPr lang="nl-NL" altLang="nl-NL" sz="3200" dirty="0" err="1" smtClean="0"/>
              <a:t>countries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with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educated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population</a:t>
            </a:r>
            <a:r>
              <a:rPr lang="nl-NL" altLang="nl-NL" sz="3200" dirty="0" smtClean="0"/>
              <a:t>, </a:t>
            </a:r>
            <a:r>
              <a:rPr lang="nl-NL" altLang="nl-NL" sz="3200" dirty="0" err="1" smtClean="0"/>
              <a:t>lower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birthrates</a:t>
            </a:r>
            <a:endParaRPr lang="nl-NL" altLang="nl-NL" sz="3200" dirty="0" smtClean="0"/>
          </a:p>
          <a:p>
            <a:pPr>
              <a:spcBef>
                <a:spcPct val="0"/>
              </a:spcBef>
            </a:pPr>
            <a:r>
              <a:rPr lang="nl-NL" altLang="nl-NL" sz="3200" dirty="0" smtClean="0"/>
              <a:t>In </a:t>
            </a:r>
            <a:r>
              <a:rPr lang="nl-NL" altLang="nl-NL" sz="3200" dirty="0" err="1" smtClean="0"/>
              <a:t>wealthy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countries</a:t>
            </a:r>
            <a:r>
              <a:rPr lang="nl-NL" altLang="nl-NL" sz="3200" dirty="0" smtClean="0"/>
              <a:t>, </a:t>
            </a:r>
            <a:r>
              <a:rPr lang="nl-NL" altLang="nl-NL" sz="3200" dirty="0" err="1" smtClean="0"/>
              <a:t>less</a:t>
            </a:r>
            <a:r>
              <a:rPr lang="nl-NL" altLang="nl-NL" sz="3200" dirty="0" smtClean="0"/>
              <a:t> obesitas</a:t>
            </a:r>
          </a:p>
          <a:p>
            <a:pPr>
              <a:spcBef>
                <a:spcPct val="0"/>
              </a:spcBef>
            </a:pPr>
            <a:r>
              <a:rPr lang="nl-NL" altLang="nl-NL" sz="3200" dirty="0" err="1" smtClean="0"/>
              <a:t>Lower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approval</a:t>
            </a:r>
            <a:r>
              <a:rPr lang="nl-NL" altLang="nl-NL" sz="3200" dirty="0" smtClean="0"/>
              <a:t> of </a:t>
            </a:r>
            <a:r>
              <a:rPr lang="nl-NL" altLang="nl-NL" sz="3200" dirty="0" err="1" smtClean="0"/>
              <a:t>foreign</a:t>
            </a:r>
            <a:r>
              <a:rPr lang="nl-NL" altLang="nl-NL" sz="3200" dirty="0" smtClean="0"/>
              <a:t> </a:t>
            </a:r>
            <a:r>
              <a:rPr lang="nl-NL" altLang="nl-NL" sz="3200" dirty="0" err="1" smtClean="0"/>
              <a:t>music</a:t>
            </a:r>
            <a:r>
              <a:rPr lang="nl-NL" altLang="nl-NL" sz="3200" dirty="0" smtClean="0"/>
              <a:t> and films</a:t>
            </a:r>
            <a:endParaRPr lang="nl-NL" altLang="nl-NL" sz="3200" dirty="0"/>
          </a:p>
        </p:txBody>
      </p:sp>
      <p:sp>
        <p:nvSpPr>
          <p:cNvPr id="2" name="Tekstvak 1"/>
          <p:cNvSpPr txBox="1"/>
          <p:nvPr/>
        </p:nvSpPr>
        <p:spPr>
          <a:xfrm>
            <a:off x="639192" y="389567"/>
            <a:ext cx="1080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>
                <a:solidFill>
                  <a:srgbClr val="0070C0"/>
                </a:solidFill>
              </a:rPr>
              <a:t>Some</a:t>
            </a:r>
            <a:r>
              <a:rPr lang="nl-NL" sz="3600" dirty="0">
                <a:solidFill>
                  <a:srgbClr val="0070C0"/>
                </a:solidFill>
              </a:rPr>
              <a:t> </a:t>
            </a:r>
            <a:r>
              <a:rPr lang="nl-NL" sz="3600" dirty="0" err="1">
                <a:solidFill>
                  <a:srgbClr val="0070C0"/>
                </a:solidFill>
              </a:rPr>
              <a:t>examples</a:t>
            </a:r>
            <a:r>
              <a:rPr lang="nl-NL" sz="3600" dirty="0">
                <a:solidFill>
                  <a:srgbClr val="0070C0"/>
                </a:solidFill>
              </a:rPr>
              <a:t> of </a:t>
            </a:r>
            <a:r>
              <a:rPr lang="nl-NL" sz="3600" dirty="0" err="1">
                <a:solidFill>
                  <a:srgbClr val="0070C0"/>
                </a:solidFill>
              </a:rPr>
              <a:t>what</a:t>
            </a:r>
            <a:r>
              <a:rPr lang="nl-NL" sz="3600" dirty="0">
                <a:solidFill>
                  <a:srgbClr val="0070C0"/>
                </a:solidFill>
              </a:rPr>
              <a:t> these </a:t>
            </a:r>
            <a:r>
              <a:rPr lang="nl-NL" sz="3600" dirty="0" smtClean="0">
                <a:solidFill>
                  <a:srgbClr val="0070C0"/>
                </a:solidFill>
              </a:rPr>
              <a:t>IVR </a:t>
            </a:r>
            <a:r>
              <a:rPr lang="nl-NL" sz="3600" dirty="0">
                <a:solidFill>
                  <a:srgbClr val="0070C0"/>
                </a:solidFill>
              </a:rPr>
              <a:t>scores </a:t>
            </a:r>
            <a:r>
              <a:rPr lang="nl-NL" sz="3600" dirty="0" err="1">
                <a:solidFill>
                  <a:srgbClr val="0070C0"/>
                </a:solidFill>
              </a:rPr>
              <a:t>correlate</a:t>
            </a:r>
            <a:r>
              <a:rPr lang="nl-NL" sz="3600" dirty="0">
                <a:solidFill>
                  <a:srgbClr val="0070C0"/>
                </a:solidFill>
              </a:rPr>
              <a:t> </a:t>
            </a:r>
            <a:r>
              <a:rPr lang="nl-NL" sz="3600" dirty="0" err="1">
                <a:solidFill>
                  <a:srgbClr val="0070C0"/>
                </a:solidFill>
              </a:rPr>
              <a:t>with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0234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 flipH="1">
            <a:off x="6019801" y="1125538"/>
            <a:ext cx="4763" cy="5732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V="1">
            <a:off x="1981201" y="3786189"/>
            <a:ext cx="7961789" cy="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990601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nl-NL" sz="2000">
                <a:solidFill>
                  <a:srgbClr val="339933"/>
                </a:solidFill>
                <a:latin typeface="Calibri" panose="020F0502020204030204" pitchFamily="34" charset="0"/>
              </a:rPr>
              <a:t>       </a:t>
            </a:r>
            <a:r>
              <a:rPr lang="pt-BR" altLang="nl-NL" sz="2400">
                <a:solidFill>
                  <a:srgbClr val="339933"/>
                </a:solidFill>
                <a:latin typeface="Calibri" panose="020F0502020204030204" pitchFamily="34" charset="0"/>
              </a:rPr>
              <a:t>INDULGENT, SHORT-TERM</a:t>
            </a:r>
            <a:endParaRPr lang="nl-NL" altLang="nl-NL" sz="240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96000" y="990601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nl-NL" sz="2400">
                <a:solidFill>
                  <a:srgbClr val="339933"/>
                </a:solidFill>
                <a:latin typeface="Calibri" panose="020F0502020204030204" pitchFamily="34" charset="0"/>
              </a:rPr>
              <a:t>     INDULGENT</a:t>
            </a:r>
            <a:r>
              <a:rPr lang="pt-BR" altLang="nl-NL" sz="2400">
                <a:solidFill>
                  <a:srgbClr val="00B050"/>
                </a:solidFill>
                <a:latin typeface="Calibri" panose="020F0502020204030204" pitchFamily="34" charset="0"/>
              </a:rPr>
              <a:t>, </a:t>
            </a:r>
            <a:r>
              <a:rPr lang="pt-BR" altLang="nl-NL" sz="2400">
                <a:solidFill>
                  <a:srgbClr val="FF0000"/>
                </a:solidFill>
                <a:latin typeface="Calibri" panose="020F0502020204030204" pitchFamily="34" charset="0"/>
              </a:rPr>
              <a:t>LONG TERM</a:t>
            </a:r>
            <a:endParaRPr lang="nl-NL" altLang="nl-NL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828800" y="6172201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nl-NL" sz="2400">
                <a:solidFill>
                  <a:srgbClr val="FF0000"/>
                </a:solidFill>
                <a:latin typeface="Calibri" panose="020F0502020204030204" pitchFamily="34" charset="0"/>
              </a:rPr>
              <a:t>      RESTRAINED,</a:t>
            </a:r>
            <a:r>
              <a:rPr lang="pt-BR" altLang="nl-NL" sz="2400">
                <a:latin typeface="Calibri" panose="020F0502020204030204" pitchFamily="34" charset="0"/>
              </a:rPr>
              <a:t> </a:t>
            </a:r>
            <a:r>
              <a:rPr lang="pt-BR" altLang="nl-NL" sz="2400">
                <a:solidFill>
                  <a:srgbClr val="339933"/>
                </a:solidFill>
                <a:latin typeface="Calibri" panose="020F0502020204030204" pitchFamily="34" charset="0"/>
              </a:rPr>
              <a:t>SHORT-TERM</a:t>
            </a:r>
            <a:endParaRPr lang="nl-NL" altLang="nl-NL" sz="240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96000" y="6172201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nl-NL" sz="2400">
                <a:solidFill>
                  <a:srgbClr val="FF0000"/>
                </a:solidFill>
                <a:latin typeface="Calibri" panose="020F0502020204030204" pitchFamily="34" charset="0"/>
              </a:rPr>
              <a:t>    RESTRAINED, LONG-TERM</a:t>
            </a:r>
            <a:endParaRPr lang="nl-NL" altLang="nl-NL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08213" y="1844675"/>
            <a:ext cx="373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nl-NL" sz="2400">
                <a:latin typeface="Calibri" panose="020F0502020204030204" pitchFamily="34" charset="0"/>
              </a:rPr>
              <a:t>NIGERIA, SOUTH AFRICA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nl-NL" sz="2400">
                <a:latin typeface="Calibri" panose="020F0502020204030204" pitchFamily="34" charset="0"/>
              </a:rPr>
              <a:t>SOUTH AMERICA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nl-NL" sz="2400">
                <a:latin typeface="Calibri" panose="020F0502020204030204" pitchFamily="34" charset="0"/>
              </a:rPr>
              <a:t>USA, CANADA, AUSTRALIA</a:t>
            </a: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096000" y="1773239"/>
            <a:ext cx="3962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nl-NL" sz="2400" dirty="0">
                <a:latin typeface="Calibri" panose="020F0502020204030204" pitchFamily="34" charset="0"/>
              </a:rPr>
              <a:t>    SWEDEN, NETHERLANDS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nl-NL" sz="2400" dirty="0">
                <a:latin typeface="Calibri" panose="020F0502020204030204" pitchFamily="34" charset="0"/>
              </a:rPr>
              <a:t>     AUSTRIA, SWITZERLAND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nl-NL" sz="2400" dirty="0">
                <a:latin typeface="Calibri" panose="020F0502020204030204" pitchFamily="34" charset="0"/>
              </a:rPr>
              <a:t>              </a:t>
            </a:r>
            <a:r>
              <a:rPr lang="pt-BR" altLang="nl-NL" sz="2400" dirty="0" smtClean="0">
                <a:latin typeface="Calibri" panose="020F0502020204030204" pitchFamily="34" charset="0"/>
              </a:rPr>
              <a:t>BRITAIN, BELGIUM   </a:t>
            </a:r>
            <a:r>
              <a:rPr lang="pt-BR" altLang="nl-NL" sz="2400" dirty="0">
                <a:latin typeface="Calibri" panose="020F0502020204030204" pitchFamily="34" charset="0"/>
              </a:rPr>
              <a:t>	   </a:t>
            </a:r>
            <a:endParaRPr lang="nl-NL" altLang="nl-NL" sz="2400" dirty="0">
              <a:latin typeface="Calibri" panose="020F0502020204030204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08213" y="4221164"/>
            <a:ext cx="3733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nl-NL" sz="2400" dirty="0">
                <a:latin typeface="Calibri" panose="020F0502020204030204" pitchFamily="34" charset="0"/>
              </a:rPr>
              <a:t>POLAND, PORTUGAL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nl-NL" sz="2400" dirty="0">
                <a:latin typeface="Calibri" panose="020F0502020204030204" pitchFamily="34" charset="0"/>
              </a:rPr>
              <a:t>ZIMBABWE, BURKINA FASO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nl-NL" sz="2400" dirty="0">
                <a:latin typeface="Calibri" panose="020F0502020204030204" pitchFamily="34" charset="0"/>
              </a:rPr>
              <a:t>ISLAMIC COUNTRIES</a:t>
            </a:r>
            <a:endParaRPr lang="nl-NL" altLang="nl-NL" sz="2400" dirty="0">
              <a:latin typeface="Calibri" panose="020F0502020204030204" pitchFamily="34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003426" y="449264"/>
            <a:ext cx="8054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nl-NL" sz="3200">
              <a:latin typeface="Calibri" panose="020F0502020204030204" pitchFamily="34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32660" y="306102"/>
            <a:ext cx="110083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3600" dirty="0">
                <a:solidFill>
                  <a:srgbClr val="0070C0"/>
                </a:solidFill>
                <a:latin typeface="Calibri" panose="020F0502020204030204" pitchFamily="34" charset="0"/>
              </a:rPr>
              <a:t>Long/Short Term </a:t>
            </a:r>
            <a:r>
              <a:rPr lang="nl-NL" altLang="nl-NL" sz="3600" dirty="0" err="1">
                <a:solidFill>
                  <a:srgbClr val="0070C0"/>
                </a:solidFill>
                <a:latin typeface="Calibri" panose="020F0502020204030204" pitchFamily="34" charset="0"/>
              </a:rPr>
              <a:t>Orientation</a:t>
            </a:r>
            <a:r>
              <a:rPr lang="nl-NL" altLang="nl-NL" sz="3600" dirty="0">
                <a:solidFill>
                  <a:srgbClr val="0070C0"/>
                </a:solidFill>
                <a:latin typeface="Calibri" panose="020F0502020204030204" pitchFamily="34" charset="0"/>
              </a:rPr>
              <a:t> x </a:t>
            </a:r>
            <a:r>
              <a:rPr lang="nl-NL" altLang="nl-NL" sz="3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Indulgence</a:t>
            </a:r>
            <a:r>
              <a:rPr lang="nl-NL" altLang="nl-NL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nl-NL" altLang="nl-NL" sz="3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Restraint</a:t>
            </a:r>
            <a:endParaRPr lang="en-GB" altLang="nl-NL" sz="36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516210" y="4221164"/>
            <a:ext cx="3426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nl-NL" dirty="0">
                <a:latin typeface="Calibri" panose="020F0502020204030204" pitchFamily="34" charset="0"/>
              </a:rPr>
              <a:t> </a:t>
            </a:r>
            <a:r>
              <a:rPr lang="pt-BR" altLang="nl-NL" dirty="0" smtClean="0">
                <a:latin typeface="Calibri" panose="020F0502020204030204" pitchFamily="34" charset="0"/>
              </a:rPr>
              <a:t>              </a:t>
            </a:r>
            <a:r>
              <a:rPr lang="pt-BR" altLang="nl-NL" sz="2400" dirty="0" smtClean="0">
                <a:latin typeface="Calibri" panose="020F0502020204030204" pitchFamily="34" charset="0"/>
              </a:rPr>
              <a:t>ITALY</a:t>
            </a:r>
            <a:r>
              <a:rPr lang="pt-BR" altLang="nl-NL" sz="2400" dirty="0">
                <a:latin typeface="Calibri" panose="020F0502020204030204" pitchFamily="34" charset="0"/>
              </a:rPr>
              <a:t>, GERMANY</a:t>
            </a:r>
          </a:p>
          <a:p>
            <a:pPr>
              <a:spcBef>
                <a:spcPct val="50000"/>
              </a:spcBef>
            </a:pPr>
            <a:r>
              <a:rPr lang="pt-BR" altLang="nl-NL" sz="2400" dirty="0" smtClean="0">
                <a:latin typeface="Calibri" panose="020F0502020204030204" pitchFamily="34" charset="0"/>
              </a:rPr>
              <a:t>         EASTERN </a:t>
            </a:r>
            <a:r>
              <a:rPr lang="pt-BR" altLang="nl-NL" sz="2400" dirty="0">
                <a:latin typeface="Calibri" panose="020F0502020204030204" pitchFamily="34" charset="0"/>
              </a:rPr>
              <a:t>EUROPE </a:t>
            </a:r>
          </a:p>
          <a:p>
            <a:pPr>
              <a:spcBef>
                <a:spcPct val="50000"/>
              </a:spcBef>
            </a:pPr>
            <a:r>
              <a:rPr lang="pt-BR" altLang="nl-NL" sz="2400" dirty="0">
                <a:latin typeface="Calibri" panose="020F0502020204030204" pitchFamily="34" charset="0"/>
              </a:rPr>
              <a:t>  </a:t>
            </a:r>
            <a:r>
              <a:rPr lang="pt-BR" altLang="nl-NL" sz="2400" dirty="0" smtClean="0">
                <a:latin typeface="Calibri" panose="020F0502020204030204" pitchFamily="34" charset="0"/>
              </a:rPr>
              <a:t> JAPAN, INDIA,  CHINA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4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24924"/>
            <a:ext cx="10515600" cy="744584"/>
          </a:xfrm>
        </p:spPr>
        <p:txBody>
          <a:bodyPr>
            <a:normAutofit/>
          </a:bodyPr>
          <a:lstStyle/>
          <a:p>
            <a:pPr algn="ctr"/>
            <a:r>
              <a:rPr lang="nl-NL" sz="3600" dirty="0" err="1" smtClean="0">
                <a:solidFill>
                  <a:srgbClr val="0070C0"/>
                </a:solidFill>
                <a:latin typeface="+mn-lt"/>
              </a:rPr>
              <a:t>Don’t</a:t>
            </a:r>
            <a:r>
              <a:rPr lang="nl-NL" sz="3600" dirty="0" smtClean="0">
                <a:solidFill>
                  <a:srgbClr val="0070C0"/>
                </a:solidFill>
                <a:latin typeface="+mn-lt"/>
              </a:rPr>
              <a:t> the IVR scores change over time ?</a:t>
            </a:r>
            <a:endParaRPr lang="nl-NL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7880"/>
            <a:ext cx="10515600" cy="4154749"/>
          </a:xfrm>
        </p:spPr>
        <p:txBody>
          <a:bodyPr>
            <a:normAutofit/>
          </a:bodyPr>
          <a:lstStyle/>
          <a:p>
            <a:r>
              <a:rPr lang="nl-NL" sz="3200" dirty="0" smtClean="0"/>
              <a:t>The scores </a:t>
            </a:r>
            <a:r>
              <a:rPr lang="nl-NL" sz="3200" dirty="0" err="1" smtClean="0"/>
              <a:t>reflect</a:t>
            </a:r>
            <a:r>
              <a:rPr lang="nl-NL" sz="3200" dirty="0" smtClean="0"/>
              <a:t> </a:t>
            </a:r>
            <a:r>
              <a:rPr lang="nl-NL" sz="3200" dirty="0" err="1" smtClean="0"/>
              <a:t>values</a:t>
            </a:r>
            <a:r>
              <a:rPr lang="nl-NL" sz="3200" dirty="0" smtClean="0"/>
              <a:t> </a:t>
            </a:r>
            <a:r>
              <a:rPr lang="nl-NL" sz="3200" dirty="0" err="1" smtClean="0"/>
              <a:t>transferred</a:t>
            </a:r>
            <a:r>
              <a:rPr lang="nl-NL" sz="3200" dirty="0" smtClean="0"/>
              <a:t> </a:t>
            </a:r>
            <a:r>
              <a:rPr lang="nl-NL" sz="3200" dirty="0" err="1" smtClean="0"/>
              <a:t>from</a:t>
            </a:r>
            <a:r>
              <a:rPr lang="nl-NL" sz="3200" dirty="0" smtClean="0"/>
              <a:t> </a:t>
            </a:r>
            <a:r>
              <a:rPr lang="nl-NL" sz="3200" dirty="0" err="1" smtClean="0"/>
              <a:t>parents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children</a:t>
            </a:r>
            <a:r>
              <a:rPr lang="nl-NL" sz="3200" dirty="0" smtClean="0"/>
              <a:t>, </a:t>
            </a:r>
            <a:r>
              <a:rPr lang="nl-NL" sz="3200" dirty="0" err="1" smtClean="0"/>
              <a:t>that</a:t>
            </a:r>
            <a:r>
              <a:rPr lang="nl-NL" sz="3200" dirty="0" smtClean="0"/>
              <a:t> </a:t>
            </a:r>
            <a:r>
              <a:rPr lang="nl-NL" sz="3200" dirty="0" err="1" smtClean="0"/>
              <a:t>rarely</a:t>
            </a:r>
            <a:r>
              <a:rPr lang="nl-NL" sz="3200" dirty="0" smtClean="0"/>
              <a:t> change in later life</a:t>
            </a:r>
          </a:p>
          <a:p>
            <a:r>
              <a:rPr lang="nl-NL" sz="3200" dirty="0"/>
              <a:t>Research </a:t>
            </a:r>
            <a:r>
              <a:rPr lang="nl-NL" sz="3200" dirty="0" err="1"/>
              <a:t>by</a:t>
            </a:r>
            <a:r>
              <a:rPr lang="nl-NL" sz="3200" dirty="0"/>
              <a:t> Sjoerd Beugelsdijk </a:t>
            </a:r>
            <a:r>
              <a:rPr lang="nl-NL" sz="3200" dirty="0" err="1"/>
              <a:t>comparing</a:t>
            </a:r>
            <a:r>
              <a:rPr lang="nl-NL" sz="3200" dirty="0"/>
              <a:t> </a:t>
            </a:r>
            <a:r>
              <a:rPr lang="nl-NL" sz="3200" dirty="0" err="1"/>
              <a:t>answers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the </a:t>
            </a:r>
            <a:r>
              <a:rPr lang="nl-NL" sz="3200" dirty="0" err="1"/>
              <a:t>same</a:t>
            </a:r>
            <a:r>
              <a:rPr lang="nl-NL" sz="3200" dirty="0"/>
              <a:t> </a:t>
            </a:r>
            <a:r>
              <a:rPr lang="nl-NL" sz="3200" dirty="0" err="1"/>
              <a:t>questions</a:t>
            </a:r>
            <a:r>
              <a:rPr lang="nl-NL" sz="3200" dirty="0"/>
              <a:t> </a:t>
            </a:r>
            <a:r>
              <a:rPr lang="nl-NL" sz="3200" dirty="0" err="1"/>
              <a:t>by</a:t>
            </a:r>
            <a:r>
              <a:rPr lang="nl-NL" sz="3200" dirty="0"/>
              <a:t> </a:t>
            </a:r>
            <a:r>
              <a:rPr lang="nl-NL" sz="3200" dirty="0" err="1"/>
              <a:t>two</a:t>
            </a:r>
            <a:r>
              <a:rPr lang="nl-NL" sz="3200" dirty="0"/>
              <a:t> </a:t>
            </a:r>
            <a:r>
              <a:rPr lang="nl-NL" sz="3200" dirty="0" err="1"/>
              <a:t>successive</a:t>
            </a:r>
            <a:r>
              <a:rPr lang="nl-NL" sz="3200" dirty="0"/>
              <a:t> </a:t>
            </a:r>
            <a:r>
              <a:rPr lang="nl-NL" sz="3200" dirty="0" err="1"/>
              <a:t>generations</a:t>
            </a:r>
            <a:r>
              <a:rPr lang="nl-NL" sz="3200" dirty="0"/>
              <a:t> 30 </a:t>
            </a:r>
            <a:r>
              <a:rPr lang="nl-NL" sz="3200" dirty="0" err="1"/>
              <a:t>years</a:t>
            </a:r>
            <a:r>
              <a:rPr lang="nl-NL" sz="3200" dirty="0"/>
              <a:t> apart shows a modest worldwide shift </a:t>
            </a:r>
            <a:r>
              <a:rPr lang="nl-NL" sz="3200" dirty="0" err="1"/>
              <a:t>towards</a:t>
            </a:r>
            <a:r>
              <a:rPr lang="nl-NL" sz="3200" dirty="0"/>
              <a:t> </a:t>
            </a:r>
            <a:r>
              <a:rPr lang="nl-NL" sz="3200" dirty="0" smtClean="0"/>
              <a:t>more </a:t>
            </a:r>
            <a:r>
              <a:rPr lang="nl-NL" sz="3200" dirty="0" err="1" smtClean="0"/>
              <a:t>indulgence</a:t>
            </a:r>
            <a:endParaRPr lang="nl-NL" sz="3200" dirty="0" smtClean="0"/>
          </a:p>
          <a:p>
            <a:r>
              <a:rPr lang="nl-NL" sz="3200" dirty="0" err="1" smtClean="0"/>
              <a:t>However</a:t>
            </a:r>
            <a:r>
              <a:rPr lang="nl-NL" sz="3200" dirty="0"/>
              <a:t>, the </a:t>
            </a:r>
            <a:r>
              <a:rPr lang="nl-NL" sz="3200" dirty="0" err="1"/>
              <a:t>position</a:t>
            </a:r>
            <a:r>
              <a:rPr lang="nl-NL" sz="3200" dirty="0"/>
              <a:t> of </a:t>
            </a:r>
            <a:r>
              <a:rPr lang="nl-NL" sz="3200" dirty="0" err="1"/>
              <a:t>countries</a:t>
            </a:r>
            <a:r>
              <a:rPr lang="nl-NL" sz="3200" dirty="0"/>
              <a:t> </a:t>
            </a:r>
            <a:r>
              <a:rPr lang="nl-NL" sz="3200" dirty="0" err="1"/>
              <a:t>relative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each</a:t>
            </a:r>
            <a:r>
              <a:rPr lang="nl-NL" sz="3200" dirty="0"/>
              <a:t> </a:t>
            </a:r>
            <a:r>
              <a:rPr lang="nl-NL" sz="3200" dirty="0" err="1"/>
              <a:t>other</a:t>
            </a:r>
            <a:r>
              <a:rPr lang="nl-NL" sz="3200" dirty="0"/>
              <a:t> </a:t>
            </a:r>
            <a:r>
              <a:rPr lang="nl-NL" sz="3200" dirty="0" err="1"/>
              <a:t>remained</a:t>
            </a:r>
            <a:r>
              <a:rPr lang="nl-NL" sz="3200" dirty="0"/>
              <a:t> the </a:t>
            </a:r>
            <a:r>
              <a:rPr lang="nl-NL" sz="3200" dirty="0" err="1"/>
              <a:t>same</a:t>
            </a:r>
            <a:r>
              <a:rPr lang="nl-NL" sz="3200" dirty="0"/>
              <a:t>; and </a:t>
            </a:r>
            <a:r>
              <a:rPr lang="nl-NL" sz="3200" dirty="0" err="1"/>
              <a:t>this</a:t>
            </a:r>
            <a:r>
              <a:rPr lang="nl-NL" sz="3200" dirty="0"/>
              <a:t> is </a:t>
            </a:r>
            <a:r>
              <a:rPr lang="nl-NL" sz="3200" dirty="0" err="1"/>
              <a:t>what</a:t>
            </a:r>
            <a:r>
              <a:rPr lang="nl-NL" sz="3200" dirty="0"/>
              <a:t> the scores are </a:t>
            </a:r>
            <a:r>
              <a:rPr lang="nl-NL" sz="3200" dirty="0" err="1"/>
              <a:t>based</a:t>
            </a:r>
            <a:r>
              <a:rPr lang="nl-NL" sz="3200" dirty="0"/>
              <a:t> </a:t>
            </a:r>
            <a:r>
              <a:rPr lang="nl-NL" sz="3200" dirty="0" smtClean="0"/>
              <a:t>on</a:t>
            </a:r>
          </a:p>
          <a:p>
            <a:r>
              <a:rPr lang="nl-NL" sz="3200" dirty="0" err="1"/>
              <a:t>So</a:t>
            </a:r>
            <a:r>
              <a:rPr lang="nl-NL" sz="3200" dirty="0"/>
              <a:t>, the scores </a:t>
            </a:r>
            <a:r>
              <a:rPr lang="nl-NL" sz="3200" dirty="0" err="1"/>
              <a:t>can</a:t>
            </a:r>
            <a:r>
              <a:rPr lang="nl-NL" sz="3200" dirty="0"/>
              <a:t> </a:t>
            </a:r>
            <a:r>
              <a:rPr lang="nl-NL" sz="3200" dirty="0" err="1"/>
              <a:t>be</a:t>
            </a:r>
            <a:r>
              <a:rPr lang="nl-NL" sz="3200" dirty="0"/>
              <a:t> </a:t>
            </a:r>
            <a:r>
              <a:rPr lang="nl-NL" sz="3200" dirty="0" err="1"/>
              <a:t>assumed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be</a:t>
            </a:r>
            <a:r>
              <a:rPr lang="nl-NL" sz="3200" dirty="0"/>
              <a:t> </a:t>
            </a:r>
            <a:r>
              <a:rPr lang="nl-NL" sz="3200" dirty="0" err="1"/>
              <a:t>stable</a:t>
            </a:r>
            <a:r>
              <a:rPr lang="nl-NL" sz="3200" dirty="0"/>
              <a:t> over time 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889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535</Words>
  <Application>Microsoft Office PowerPoint</Application>
  <PresentationFormat>Breedbeeld</PresentationFormat>
  <Paragraphs>94</Paragraphs>
  <Slides>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Indulgence versus Restraint in 10 minutes</vt:lpstr>
      <vt:lpstr>Origin of the terms “Indulgence” versus “Restraint”</vt:lpstr>
      <vt:lpstr>Indulgence versus Restraint as a societal culture dimension</vt:lpstr>
      <vt:lpstr>PowerPoint-presentatie</vt:lpstr>
      <vt:lpstr>How is a society’s degree of indulgence vs. restraint measured?</vt:lpstr>
      <vt:lpstr>Some Indulgence versus Restraint (IVR) scores, out of 93</vt:lpstr>
      <vt:lpstr>PowerPoint-presentatie</vt:lpstr>
      <vt:lpstr>PowerPoint-presentatie</vt:lpstr>
      <vt:lpstr>Don’t the IVR scores change over time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Indulgence versus Restraint in 10 minutes</dc:title>
  <dc:creator>Geert Hofstede</dc:creator>
  <cp:lastModifiedBy>Geert Hofstede</cp:lastModifiedBy>
  <cp:revision>25</cp:revision>
  <cp:lastPrinted>2015-01-22T10:29:36Z</cp:lastPrinted>
  <dcterms:created xsi:type="dcterms:W3CDTF">2014-08-14T10:17:27Z</dcterms:created>
  <dcterms:modified xsi:type="dcterms:W3CDTF">2015-01-22T10:31:26Z</dcterms:modified>
</cp:coreProperties>
</file>